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8" r:id="rId4"/>
    <p:sldId id="259" r:id="rId5"/>
    <p:sldId id="260" r:id="rId6"/>
    <p:sldId id="263" r:id="rId7"/>
    <p:sldId id="309" r:id="rId8"/>
    <p:sldId id="271" r:id="rId9"/>
    <p:sldId id="269" r:id="rId10"/>
    <p:sldId id="272" r:id="rId11"/>
    <p:sldId id="274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310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slov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slovo" TargetMode="External"/><Relationship Id="rId2" Type="http://schemas.openxmlformats.org/officeDocument/2006/relationships/hyperlink" Target="http://www.persev.ru/associativnyy-eksperimen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rsev.ru/vnimani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leontev-aleksej-nikolaevich" TargetMode="External"/><Relationship Id="rId2" Type="http://schemas.openxmlformats.org/officeDocument/2006/relationships/hyperlink" Target="http://www.persev.ru/luriya-aleksandr-romanovi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rsev.ru/slovo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luriya-aleksandr-romanovi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slov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dzhejms-uilya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sohraneni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tolmen-edvard-chej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soznanie" TargetMode="External"/><Relationship Id="rId2" Type="http://schemas.openxmlformats.org/officeDocument/2006/relationships/hyperlink" Target="http://www.persev.ru/bihevioriz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bihevioriz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y.ru/" TargetMode="External"/><Relationship Id="rId2" Type="http://schemas.openxmlformats.org/officeDocument/2006/relationships/hyperlink" Target="http://socd.univ.kiev.ua/LIB/PUB/V/VEKKER/vekker.pdf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hyperlink" Target="http://www.flogiston.ru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geshtalt" TargetMode="External"/><Relationship Id="rId2" Type="http://schemas.openxmlformats.org/officeDocument/2006/relationships/hyperlink" Target="http://www.persev.ru/levin-kurt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vnimanie" TargetMode="External"/><Relationship Id="rId2" Type="http://schemas.openxmlformats.org/officeDocument/2006/relationships/hyperlink" Target="http://www.persev.ru/dzhejms-uilyam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osoznanie" TargetMode="External"/><Relationship Id="rId2" Type="http://schemas.openxmlformats.org/officeDocument/2006/relationships/hyperlink" Target="http://www.persev.ru/vniman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ersev.ru/emocii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vnimanie" TargetMode="External"/><Relationship Id="rId2" Type="http://schemas.openxmlformats.org/officeDocument/2006/relationships/hyperlink" Target="http://www.persev.ru/motivaciy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rsev.ru/tormozhenie" TargetMode="External"/><Relationship Id="rId4" Type="http://schemas.openxmlformats.org/officeDocument/2006/relationships/hyperlink" Target="http://www.persev.ru/vosproizvedenie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vosproizvedenie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luriya-aleksandr-romanovich" TargetMode="External"/><Relationship Id="rId2" Type="http://schemas.openxmlformats.org/officeDocument/2006/relationships/hyperlink" Target="http://www.persev.ru/vygotskiy-lev-semenovic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vosproizvedenie" TargetMode="External"/><Relationship Id="rId2" Type="http://schemas.openxmlformats.org/officeDocument/2006/relationships/hyperlink" Target="http://www.persev.ru/sohranenie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luriya-aleksandr-romanovich" TargetMode="External"/><Relationship Id="rId2" Type="http://schemas.openxmlformats.org/officeDocument/2006/relationships/hyperlink" Target="http://www.persev.ru/vygotskiy-lev-semenovich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ponimanie" TargetMode="External"/><Relationship Id="rId2" Type="http://schemas.openxmlformats.org/officeDocument/2006/relationships/hyperlink" Target="http://www.persev.ru/zinchenko-petr-ivanovich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ersev.ru/poniman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4632" cy="158417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Психология памяти и внимания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oi\Desktop\zvezdochy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76500"/>
            <a:ext cx="6192688" cy="383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0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Соответственно этим трем типам отношений между явлениями внешнего мира выделялись три типа ассоциаций - по смежности, по сходству и по контрасту.</a:t>
            </a:r>
          </a:p>
          <a:p>
            <a:r>
              <a:rPr lang="ru-RU" dirty="0"/>
              <a:t>В основе этих типов ассоциаций лежат сформулированные еще Аристотелем три принципа «сцепления» наших представлений. </a:t>
            </a:r>
            <a:endParaRPr lang="ru-RU" dirty="0" smtClean="0"/>
          </a:p>
          <a:p>
            <a:r>
              <a:rPr lang="ru-RU" dirty="0" smtClean="0"/>
              <a:t>Под </a:t>
            </a:r>
            <a:r>
              <a:rPr lang="ru-RU" dirty="0"/>
              <a:t>эти три принципа </a:t>
            </a:r>
            <a:r>
              <a:rPr lang="ru-RU" dirty="0" err="1"/>
              <a:t>ассоцианисты</a:t>
            </a:r>
            <a:r>
              <a:rPr lang="ru-RU" dirty="0"/>
              <a:t> подводили все многообразие связей, в том числе и причинно-следственные: поскольку причина и следствие связаны определенным временным отношением («по причине этого - это всегда после этого»), то причинно-следственные ассоциации они всегда включали в категорию ассоциаций по смежности.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Понятие ассоциации легло в основу так называемого ассоциативного эксперимента: испытуемому предъявляется </a:t>
            </a:r>
            <a:r>
              <a:rPr lang="ru-RU" dirty="0">
                <a:hlinkClick r:id="rId2" tooltip="Слово - лексическая единица языка"/>
              </a:rPr>
              <a:t>слово</a:t>
            </a:r>
            <a:r>
              <a:rPr lang="ru-RU" dirty="0"/>
              <a:t>-раздражитель и предлагают ответить на него как можно быстрее первым словом, которое придет ему в голову под воздействием слова-раздражителя.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5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юмористическом рассказе Карела Чапека «Эксперимент профессора </a:t>
            </a:r>
            <a:r>
              <a:rPr lang="ru-RU" dirty="0" err="1"/>
              <a:t>Роусса</a:t>
            </a:r>
            <a:r>
              <a:rPr lang="ru-RU" dirty="0"/>
              <a:t>» рассказывается о попытке практически использовать </a:t>
            </a:r>
            <a:r>
              <a:rPr lang="ru-RU" dirty="0">
                <a:hlinkClick r:id="rId2" tooltip="Ассоциативный эксперимент - термин, утвердившийся в психологии для обозначения особого проективного метода исследования мотивации личности"/>
              </a:rPr>
              <a:t>Ассоциативный </a:t>
            </a:r>
            <a:r>
              <a:rPr lang="ru-RU" dirty="0" err="1">
                <a:hlinkClick r:id="rId2" tooltip="Ассоциативный эксперимент - термин, утвердившийся в психологии для обозначения особого проективного метода исследования мотивации личности"/>
              </a:rPr>
              <a:t>эксперимент</a:t>
            </a:r>
            <a:r>
              <a:rPr lang="ru-RU" dirty="0" err="1"/>
              <a:t>для</a:t>
            </a:r>
            <a:r>
              <a:rPr lang="ru-RU" dirty="0"/>
              <a:t> разоблачения человека по имени </a:t>
            </a:r>
            <a:r>
              <a:rPr lang="ru-RU" dirty="0" err="1"/>
              <a:t>Суханек</a:t>
            </a:r>
            <a:r>
              <a:rPr lang="ru-RU" dirty="0"/>
              <a:t>, подозреваемого в убийстве шофера, тело которого нигде не нашли, но чей автомобиль со следами крови внутри был обнаружен в сарае арестованного </a:t>
            </a:r>
            <a:r>
              <a:rPr lang="ru-RU" dirty="0" err="1"/>
              <a:t>Суханека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того как профессор сообщил подопытному инструкцию («Я не буду Вас допрашивать. Я только буду произносить слова, а Вы должны в ответ говорить первое </a:t>
            </a:r>
            <a:r>
              <a:rPr lang="ru-RU" dirty="0">
                <a:hlinkClick r:id="rId3" tooltip="Слово - лексическая единица языка"/>
              </a:rPr>
              <a:t>слово</a:t>
            </a:r>
            <a:r>
              <a:rPr lang="ru-RU" dirty="0"/>
              <a:t>, которое придет Вам в голову. </a:t>
            </a:r>
            <a:endParaRPr lang="ru-RU" dirty="0" smtClean="0"/>
          </a:p>
          <a:p>
            <a:r>
              <a:rPr lang="ru-RU" dirty="0" smtClean="0"/>
              <a:t>Итак</a:t>
            </a:r>
            <a:r>
              <a:rPr lang="ru-RU" dirty="0"/>
              <a:t>, </a:t>
            </a:r>
            <a:r>
              <a:rPr lang="ru-RU" dirty="0">
                <a:hlinkClick r:id="rId4" tooltip="Внимание - процесс и состояние настройки субъекта на восприятие приоритетной информации и выполнение поставленных задач"/>
              </a:rPr>
              <a:t>внимание</a:t>
            </a:r>
            <a:r>
              <a:rPr lang="ru-RU" dirty="0"/>
              <a:t>! Стакан...»), эксперимент начался.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36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- Стакан, — повторил профессор </a:t>
            </a:r>
            <a:r>
              <a:rPr lang="ru-RU" dirty="0" err="1"/>
              <a:t>Роусс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Пиво, — проворчал </a:t>
            </a:r>
            <a:r>
              <a:rPr lang="ru-RU" dirty="0" err="1"/>
              <a:t>Суханек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Вот это другое дело, — сказала знаменитость. — Теперь правильно. </a:t>
            </a:r>
            <a:endParaRPr lang="ru-RU" dirty="0" smtClean="0"/>
          </a:p>
          <a:p>
            <a:r>
              <a:rPr lang="ru-RU" dirty="0" err="1" smtClean="0"/>
              <a:t>Суханек</a:t>
            </a:r>
            <a:r>
              <a:rPr lang="ru-RU" dirty="0" smtClean="0"/>
              <a:t> </a:t>
            </a:r>
            <a:r>
              <a:rPr lang="ru-RU" dirty="0"/>
              <a:t>подозрительно покосился на него. Не ловушка ли вся эта затея?</a:t>
            </a:r>
            <a:br>
              <a:rPr lang="ru-RU" dirty="0"/>
            </a:br>
            <a:r>
              <a:rPr lang="ru-RU" dirty="0"/>
              <a:t>- Улица, — продолжал профессор.</a:t>
            </a:r>
            <a:br>
              <a:rPr lang="ru-RU" dirty="0"/>
            </a:br>
            <a:r>
              <a:rPr lang="ru-RU" dirty="0"/>
              <a:t>- Телеги, — нехотя отозвался </a:t>
            </a:r>
            <a:r>
              <a:rPr lang="ru-RU" dirty="0" err="1"/>
              <a:t>Суханек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Надо побыстрей. </a:t>
            </a:r>
            <a:endParaRPr lang="ru-RU" dirty="0" smtClean="0"/>
          </a:p>
          <a:p>
            <a:r>
              <a:rPr lang="ru-RU" dirty="0" smtClean="0"/>
              <a:t>Домик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Поле.</a:t>
            </a:r>
            <a:br>
              <a:rPr lang="ru-RU" dirty="0"/>
            </a:br>
            <a:r>
              <a:rPr lang="ru-RU" dirty="0"/>
              <a:t>- Токарный станок.</a:t>
            </a:r>
            <a:br>
              <a:rPr lang="ru-RU" dirty="0"/>
            </a:br>
            <a:r>
              <a:rPr lang="ru-RU" dirty="0"/>
              <a:t>- Латунь.</a:t>
            </a:r>
            <a:br>
              <a:rPr lang="ru-RU" dirty="0"/>
            </a:br>
            <a:r>
              <a:rPr lang="ru-RU" dirty="0"/>
              <a:t>- Очень хорошо.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3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Суханек</a:t>
            </a:r>
            <a:r>
              <a:rPr lang="ru-RU" dirty="0"/>
              <a:t>, видимо, уже ничего не имел против такой игры.</a:t>
            </a:r>
          </a:p>
          <a:p>
            <a:r>
              <a:rPr lang="ru-RU" dirty="0"/>
              <a:t>- Мамаша.</a:t>
            </a:r>
            <a:br>
              <a:rPr lang="ru-RU" dirty="0"/>
            </a:br>
            <a:r>
              <a:rPr lang="ru-RU" dirty="0"/>
              <a:t>- Собака.</a:t>
            </a:r>
            <a:br>
              <a:rPr lang="ru-RU" dirty="0"/>
            </a:br>
            <a:r>
              <a:rPr lang="ru-RU" dirty="0"/>
              <a:t>- Будка.</a:t>
            </a:r>
            <a:br>
              <a:rPr lang="ru-RU" dirty="0"/>
            </a:br>
            <a:r>
              <a:rPr lang="ru-RU" dirty="0"/>
              <a:t>- Солдат.</a:t>
            </a:r>
            <a:br>
              <a:rPr lang="ru-RU" dirty="0"/>
            </a:br>
            <a:r>
              <a:rPr lang="ru-RU" dirty="0"/>
              <a:t>- Артиллерист.</a:t>
            </a:r>
          </a:p>
          <a:p>
            <a:r>
              <a:rPr lang="ru-RU" dirty="0"/>
              <a:t>Перекличка становилась все быстрее. </a:t>
            </a:r>
            <a:r>
              <a:rPr lang="ru-RU" dirty="0" err="1"/>
              <a:t>Суханека</a:t>
            </a:r>
            <a:r>
              <a:rPr lang="ru-RU" dirty="0"/>
              <a:t> это забавляло. </a:t>
            </a:r>
            <a:endParaRPr lang="ru-RU" dirty="0" smtClean="0"/>
          </a:p>
          <a:p>
            <a:r>
              <a:rPr lang="ru-RU" dirty="0" smtClean="0"/>
              <a:t>Похоже </a:t>
            </a:r>
            <a:r>
              <a:rPr lang="ru-RU" dirty="0"/>
              <a:t>на игру в карты, и о чем только не вспомнишь!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93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4042792" cy="543346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- Дорога, — бросил ему </a:t>
            </a:r>
            <a:r>
              <a:rPr lang="ru-RU" dirty="0" err="1"/>
              <a:t>Роусс</a:t>
            </a:r>
            <a:r>
              <a:rPr lang="ru-RU" dirty="0"/>
              <a:t> в стремительном темпе.</a:t>
            </a:r>
            <a:br>
              <a:rPr lang="ru-RU" dirty="0"/>
            </a:br>
            <a:r>
              <a:rPr lang="ru-RU" dirty="0"/>
              <a:t>- Шоссе.</a:t>
            </a:r>
            <a:br>
              <a:rPr lang="ru-RU" dirty="0"/>
            </a:br>
            <a:r>
              <a:rPr lang="ru-RU" dirty="0"/>
              <a:t>- Прага.</a:t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Бероун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Спрятать.</a:t>
            </a:r>
            <a:br>
              <a:rPr lang="ru-RU" dirty="0"/>
            </a:br>
            <a:r>
              <a:rPr lang="ru-RU" dirty="0"/>
              <a:t>- Зарыть.</a:t>
            </a:r>
            <a:br>
              <a:rPr lang="ru-RU" dirty="0"/>
            </a:br>
            <a:r>
              <a:rPr lang="ru-RU" dirty="0"/>
              <a:t>- Чистка.</a:t>
            </a:r>
            <a:br>
              <a:rPr lang="ru-RU" dirty="0"/>
            </a:br>
            <a:r>
              <a:rPr lang="ru-RU" dirty="0"/>
              <a:t>- Пятна.</a:t>
            </a:r>
            <a:br>
              <a:rPr lang="ru-RU" dirty="0"/>
            </a:br>
            <a:r>
              <a:rPr lang="ru-RU" dirty="0"/>
              <a:t>- Тряпка.</a:t>
            </a:r>
            <a:br>
              <a:rPr lang="ru-RU" dirty="0"/>
            </a:br>
            <a:r>
              <a:rPr lang="ru-RU" dirty="0"/>
              <a:t>- Мешок.</a:t>
            </a:r>
            <a:br>
              <a:rPr lang="ru-RU" dirty="0"/>
            </a:br>
            <a:r>
              <a:rPr lang="ru-RU" dirty="0"/>
              <a:t>- Лопата.</a:t>
            </a:r>
            <a:br>
              <a:rPr lang="ru-RU" dirty="0"/>
            </a:br>
            <a:r>
              <a:rPr lang="ru-RU" dirty="0"/>
              <a:t>- Сад.</a:t>
            </a:r>
            <a:br>
              <a:rPr lang="ru-RU" dirty="0"/>
            </a:br>
            <a:r>
              <a:rPr lang="ru-RU" dirty="0"/>
              <a:t>- Яма.</a:t>
            </a:r>
            <a:br>
              <a:rPr lang="ru-RU" dirty="0"/>
            </a:br>
            <a:r>
              <a:rPr lang="ru-RU" dirty="0"/>
              <a:t>- Забор.</a:t>
            </a:r>
            <a:br>
              <a:rPr lang="ru-RU" dirty="0"/>
            </a:br>
            <a:r>
              <a:rPr lang="ru-RU" dirty="0"/>
              <a:t>- Труп!</a:t>
            </a:r>
          </a:p>
          <a:p>
            <a:endParaRPr lang="ru-RU" dirty="0"/>
          </a:p>
        </p:txBody>
      </p:sp>
      <p:pic>
        <p:nvPicPr>
          <p:cNvPr id="3074" name="Picture 2" descr="C:\Users\moi\Desktop\61439kryak-705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836712"/>
            <a:ext cx="439248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9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dirty="0"/>
              <a:t>Молчание.</a:t>
            </a:r>
          </a:p>
          <a:p>
            <a:r>
              <a:rPr lang="ru-RU" dirty="0"/>
              <a:t>- Труп! — настойчиво повторил профессор. — Вы зарыли его под забором. Так?</a:t>
            </a:r>
            <a:br>
              <a:rPr lang="ru-RU" dirty="0"/>
            </a:br>
            <a:r>
              <a:rPr lang="ru-RU" dirty="0"/>
              <a:t>- Ничего подобного я не говорил! — воскликнул </a:t>
            </a:r>
            <a:r>
              <a:rPr lang="ru-RU" dirty="0" err="1"/>
              <a:t>Суханек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- Вы зарыли его под забором у себя в саду, — решительно повторил </a:t>
            </a:r>
            <a:r>
              <a:rPr lang="ru-RU" dirty="0" err="1"/>
              <a:t>Роусс</a:t>
            </a:r>
            <a:r>
              <a:rPr lang="ru-RU" dirty="0"/>
              <a:t>. — Вы убили </a:t>
            </a:r>
            <a:r>
              <a:rPr lang="ru-RU" dirty="0" err="1"/>
              <a:t>Чепелку</a:t>
            </a:r>
            <a:r>
              <a:rPr lang="ru-RU" dirty="0"/>
              <a:t> по дороге в </a:t>
            </a:r>
            <a:r>
              <a:rPr lang="ru-RU" dirty="0" err="1"/>
              <a:t>Бероун</a:t>
            </a:r>
            <a:r>
              <a:rPr lang="ru-RU" dirty="0"/>
              <a:t> и вытерли кровь в машине мешком. Все ясно».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5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/>
              <a:t>Карл Левитин в книге «Мимолетный узор» (1997) рассказывает, как на основе ассоциативного метода был изобретен детектор лжи. </a:t>
            </a:r>
            <a:endParaRPr lang="ru-RU" sz="3800" dirty="0" smtClean="0"/>
          </a:p>
          <a:p>
            <a:r>
              <a:rPr lang="ru-RU" sz="3800" dirty="0" smtClean="0"/>
              <a:t>В </a:t>
            </a:r>
            <a:r>
              <a:rPr lang="ru-RU" sz="3800" dirty="0"/>
              <a:t>1923 А.Р. </a:t>
            </a:r>
            <a:r>
              <a:rPr lang="ru-RU" sz="3800" dirty="0" err="1">
                <a:hlinkClick r:id="rId2" tooltip="Лурия Александр Романович"/>
              </a:rPr>
              <a:t>Лурия</a:t>
            </a:r>
            <a:r>
              <a:rPr lang="ru-RU" sz="3800" dirty="0"/>
              <a:t> стал сотрудником Института психологии</a:t>
            </a:r>
            <a:r>
              <a:rPr lang="ru-RU" sz="3800" dirty="0" smtClean="0"/>
              <a:t>.</a:t>
            </a:r>
          </a:p>
          <a:p>
            <a:r>
              <a:rPr lang="ru-RU" sz="3800" dirty="0" smtClean="0"/>
              <a:t> </a:t>
            </a:r>
            <a:r>
              <a:rPr lang="ru-RU" sz="3800" dirty="0"/>
              <a:t>Под его руководством несколько студентов, в числе которых был А.Н. </a:t>
            </a:r>
            <a:r>
              <a:rPr lang="ru-RU" sz="3800" dirty="0">
                <a:hlinkClick r:id="rId3" tooltip="Леонтьев Алексей Николаевич"/>
              </a:rPr>
              <a:t>Леонтьев</a:t>
            </a:r>
            <a:r>
              <a:rPr lang="ru-RU" sz="3800" dirty="0"/>
              <a:t>, начали экспериментальное исследование с использованием ассоциативного метода. </a:t>
            </a:r>
            <a:endParaRPr lang="ru-RU" sz="3800" dirty="0" smtClean="0"/>
          </a:p>
          <a:p>
            <a:r>
              <a:rPr lang="ru-RU" sz="3800" dirty="0" smtClean="0"/>
              <a:t>Испытуемый </a:t>
            </a:r>
            <a:r>
              <a:rPr lang="ru-RU" sz="3800" dirty="0"/>
              <a:t>должен был придумывать ассоциацию на каждое </a:t>
            </a:r>
            <a:r>
              <a:rPr lang="ru-RU" sz="3800" dirty="0">
                <a:hlinkClick r:id="rId4" tooltip="Слово - лексическая единица языка"/>
              </a:rPr>
              <a:t>слово</a:t>
            </a:r>
            <a:r>
              <a:rPr lang="ru-RU" sz="3800" dirty="0"/>
              <a:t>, которое ему называл экспериментатор, одновременно нажимая пальцем на кнопку прибора. Регистрировался латентный период реакции - время, в течение которого испытуемый искал соответствующую словесную реакцию, и характер двигательной реакции - степень нажима, форма </a:t>
            </a:r>
            <a:r>
              <a:rPr lang="ru-RU" sz="3800" dirty="0" smtClean="0"/>
              <a:t>кривой.</a:t>
            </a:r>
          </a:p>
          <a:p>
            <a:r>
              <a:rPr lang="ru-RU" sz="3800" dirty="0" smtClean="0"/>
              <a:t>Оказалось</a:t>
            </a:r>
            <a:r>
              <a:rPr lang="ru-RU" sz="3800" dirty="0"/>
              <a:t>, что если </a:t>
            </a:r>
            <a:r>
              <a:rPr lang="ru-RU" sz="3800" dirty="0">
                <a:hlinkClick r:id="rId4" tooltip="Слово - лексическая единица языка"/>
              </a:rPr>
              <a:t>слово</a:t>
            </a:r>
            <a:r>
              <a:rPr lang="ru-RU" sz="3800" dirty="0"/>
              <a:t>, на которое испытуемый должен реагировать, не вызывает у него никаких эмоций, то латентный период мал и нажим ровен. </a:t>
            </a:r>
            <a:endParaRPr lang="ru-RU" sz="3800" dirty="0" smtClean="0"/>
          </a:p>
          <a:p>
            <a:r>
              <a:rPr lang="ru-RU" sz="3800" dirty="0" smtClean="0"/>
              <a:t>Но </a:t>
            </a:r>
            <a:r>
              <a:rPr lang="ru-RU" sz="3800" dirty="0"/>
              <a:t>если называлось </a:t>
            </a:r>
            <a:r>
              <a:rPr lang="ru-RU" sz="3800" dirty="0">
                <a:hlinkClick r:id="rId4" tooltip="Слово - лексическая единица языка"/>
              </a:rPr>
              <a:t>слово</a:t>
            </a:r>
            <a:r>
              <a:rPr lang="ru-RU" sz="3800" dirty="0"/>
              <a:t>, эмоционально окрашенное, задерживалась словесная реакция и нажим становился неупорядоченным</a:t>
            </a:r>
            <a:r>
              <a:rPr lang="ru-RU" sz="3800" dirty="0" smtClean="0"/>
              <a:t>.</a:t>
            </a:r>
          </a:p>
          <a:p>
            <a:r>
              <a:rPr lang="ru-RU" sz="3800" dirty="0" smtClean="0"/>
              <a:t> </a:t>
            </a:r>
            <a:r>
              <a:rPr lang="ru-RU" sz="3800" dirty="0"/>
              <a:t>Лаборатория стала называться «Лаборатория исследования аффективных реакций».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14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Далее возникло предположение, что эта методика может оказаться полезной в криминалистике.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позволяла обнаружить следы преступления, оставшиеся в психике человека. </a:t>
            </a:r>
            <a:endParaRPr lang="ru-RU" dirty="0" smtClean="0"/>
          </a:p>
          <a:p>
            <a:r>
              <a:rPr lang="ru-RU" dirty="0" smtClean="0"/>
              <a:t>Авторы </a:t>
            </a:r>
            <a:r>
              <a:rPr lang="ru-RU" dirty="0"/>
              <a:t>исходили из того, что если человек совершил убийство и скрывает это, он больше всего боится как бы не выдать себя. </a:t>
            </a:r>
            <a:endParaRPr lang="ru-RU" dirty="0" smtClean="0"/>
          </a:p>
          <a:p>
            <a:r>
              <a:rPr lang="ru-RU" dirty="0" smtClean="0"/>
              <a:t>Естественно</a:t>
            </a:r>
            <a:r>
              <a:rPr lang="ru-RU" dirty="0"/>
              <a:t>, все слова, вызывающие у него воспоминания об убийстве, вызовут аффективные реакции, которые регистрируются на ленте прибора.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Эта идея нашла поддержку в московской прокуратуре, и была организована специальная лаборатория. </a:t>
            </a:r>
            <a:endParaRPr lang="ru-RU" dirty="0" smtClean="0"/>
          </a:p>
          <a:p>
            <a:r>
              <a:rPr lang="ru-RU" dirty="0" smtClean="0"/>
              <a:t>Из </a:t>
            </a:r>
            <a:r>
              <a:rPr lang="ru-RU" dirty="0"/>
              <a:t>этих работ родился детектор лжи. </a:t>
            </a:r>
            <a:endParaRPr lang="ru-RU" dirty="0" smtClean="0"/>
          </a:p>
          <a:p>
            <a:r>
              <a:rPr lang="ru-RU" dirty="0" smtClean="0"/>
              <a:t>Как </a:t>
            </a:r>
            <a:r>
              <a:rPr lang="ru-RU" dirty="0"/>
              <a:t>говорил А.Р. </a:t>
            </a:r>
            <a:r>
              <a:rPr lang="ru-RU" dirty="0" err="1">
                <a:hlinkClick r:id="rId2" tooltip="Лурия Александр Романович"/>
              </a:rPr>
              <a:t>Лурия</a:t>
            </a:r>
            <a:r>
              <a:rPr lang="ru-RU" dirty="0"/>
              <a:t>, детектор, применяемый американцами, основан на вегетативных реакциях и не использует сопряженную моторную методику.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словам ученого, все дело в том, что движение должно быть сопряжено с речевым ответом. </a:t>
            </a:r>
            <a:endParaRPr lang="ru-RU" dirty="0" smtClean="0"/>
          </a:p>
          <a:p>
            <a:r>
              <a:rPr lang="ru-RU" dirty="0" smtClean="0"/>
              <a:t>Только </a:t>
            </a:r>
            <a:r>
              <a:rPr lang="ru-RU" dirty="0"/>
              <a:t>при этом условии обнаруживаются аффективные реакции.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0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Из </a:t>
            </a:r>
            <a:r>
              <a:rPr lang="ru-RU" b="1" dirty="0"/>
              <a:t>истории развития проблемы памяти в общей и экспериментальной психологии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Основные </a:t>
            </a:r>
            <a:r>
              <a:rPr lang="ru-RU" dirty="0"/>
              <a:t>вопросы:</a:t>
            </a:r>
          </a:p>
          <a:p>
            <a:r>
              <a:rPr lang="ru-RU" dirty="0"/>
              <a:t>Теории памяти в психологии. </a:t>
            </a:r>
          </a:p>
          <a:p>
            <a:r>
              <a:rPr lang="ru-RU" dirty="0"/>
              <a:t>Ассоциативная теория памяти. </a:t>
            </a:r>
          </a:p>
          <a:p>
            <a:r>
              <a:rPr lang="ru-RU" dirty="0" err="1"/>
              <a:t>Гештальттеория</a:t>
            </a:r>
            <a:r>
              <a:rPr lang="ru-RU" dirty="0"/>
              <a:t> памяти.</a:t>
            </a:r>
          </a:p>
          <a:p>
            <a:r>
              <a:rPr lang="ru-RU" dirty="0" err="1" smtClean="0"/>
              <a:t>Деятельностная</a:t>
            </a:r>
            <a:r>
              <a:rPr lang="ru-RU" dirty="0" smtClean="0"/>
              <a:t> </a:t>
            </a:r>
            <a:r>
              <a:rPr lang="ru-RU" dirty="0"/>
              <a:t>теория памяти.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6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Содержание понятия ассоциации в дальнейшем существенно </a:t>
            </a:r>
            <a:r>
              <a:rPr lang="ru-RU" dirty="0" err="1"/>
              <a:t>переосмыслилось</a:t>
            </a:r>
            <a:r>
              <a:rPr lang="ru-RU" dirty="0"/>
              <a:t> и углубилось, но само это понятие прочно закрепилось в психологии памяти. </a:t>
            </a:r>
            <a:endParaRPr lang="ru-RU" dirty="0" smtClean="0"/>
          </a:p>
          <a:p>
            <a:r>
              <a:rPr lang="ru-RU" dirty="0" smtClean="0"/>
              <a:t>Запоминание </a:t>
            </a:r>
            <a:r>
              <a:rPr lang="ru-RU" dirty="0"/>
              <a:t>- это действительно связывание нового с уже имеющимся в опыте.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если бы для образования цепей ассоциаций было достаточно одной только пространственно-временной смежности явлений, то тогда в одной и той же ситуации у различных людей должны были бы возникать одинаковые цепи связей.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 же время наблюдения показывают, что у одного и того же человека одно и то же </a:t>
            </a:r>
            <a:r>
              <a:rPr lang="ru-RU" dirty="0">
                <a:hlinkClick r:id="rId2" tooltip="Слово - лексическая единица языка"/>
              </a:rPr>
              <a:t>слово</a:t>
            </a:r>
            <a:r>
              <a:rPr lang="ru-RU" dirty="0"/>
              <a:t> может в разное время вызывать совершенно различные ассоциации.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6974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Так, в опытах Г. </a:t>
            </a:r>
            <a:r>
              <a:rPr lang="ru-RU" dirty="0" err="1"/>
              <a:t>Мюнстерберга</a:t>
            </a:r>
            <a:r>
              <a:rPr lang="ru-RU" dirty="0"/>
              <a:t> четырем испытуемым в качестве «исходных пунктов» ассоциаций предъявлялись одни и те же слова четыре раза с интервалами три месяца. </a:t>
            </a:r>
            <a:endParaRPr lang="ru-RU" dirty="0" smtClean="0"/>
          </a:p>
          <a:p>
            <a:r>
              <a:rPr lang="ru-RU" dirty="0" smtClean="0"/>
              <a:t>Автор </a:t>
            </a:r>
            <a:r>
              <a:rPr lang="ru-RU" dirty="0"/>
              <a:t>не нашел в ассоциациях своих испытуемых никакого постоянства. </a:t>
            </a:r>
            <a:endParaRPr lang="ru-RU" dirty="0" smtClean="0"/>
          </a:p>
          <a:p>
            <a:r>
              <a:rPr lang="ru-RU" dirty="0" smtClean="0"/>
              <a:t>У.</a:t>
            </a:r>
            <a:r>
              <a:rPr lang="ru-RU" dirty="0"/>
              <a:t> </a:t>
            </a:r>
            <a:r>
              <a:rPr lang="ru-RU" dirty="0">
                <a:hlinkClick r:id="rId2" tooltip="Джеймс Уильям"/>
              </a:rPr>
              <a:t>Джеймс</a:t>
            </a:r>
            <a:r>
              <a:rPr lang="ru-RU" dirty="0"/>
              <a:t> приводит примеры разнообразия и неожиданности ассоциативных связей. </a:t>
            </a:r>
            <a:endParaRPr lang="ru-RU" dirty="0" smtClean="0"/>
          </a:p>
          <a:p>
            <a:r>
              <a:rPr lang="ru-RU" dirty="0" smtClean="0"/>
              <a:t>Ребенок</a:t>
            </a:r>
            <a:r>
              <a:rPr lang="ru-RU" dirty="0"/>
              <a:t>, в первый раз увидевший снег, называет его сахаром и белыми бабочками; яйцо в скорлупе - красивый картофель, апельсин - мячик.</a:t>
            </a:r>
          </a:p>
          <a:p>
            <a:r>
              <a:rPr lang="ru-RU" dirty="0"/>
              <a:t>Таким образом, связи образуются избирательные, и на вопрос о том, чем детерминируется этот процесс, ассоцианизм ответа не даст, ограничиваясь лишь констатацией фактов, которые свое научное обоснование получили гораздо позже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03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Возможность не только измерить память, но и описать общие законы, по которым строится запоминание и </a:t>
            </a:r>
            <a:r>
              <a:rPr lang="ru-RU" dirty="0">
                <a:hlinkClick r:id="rId2" tooltip="Сохранение - один из психических процессов, составляющих целостный акт памяти"/>
              </a:rPr>
              <a:t>сохранение</a:t>
            </a:r>
            <a:r>
              <a:rPr lang="ru-RU" dirty="0"/>
              <a:t>, была одним из серьезных достижений ассоциативной психологии,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эти работы явились основными в развитии психологии как точной экспериментальной науки.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дальнейшие исследования памяти были не простым продолжением этих работ, а их переносом на новые области и введением в исследование новых форм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9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Еще в 90-е годы прошлого века они были перенесены с исследования человека на исследование животных. </a:t>
            </a:r>
            <a:endParaRPr lang="ru-RU" dirty="0" smtClean="0"/>
          </a:p>
          <a:p>
            <a:r>
              <a:rPr lang="ru-RU" dirty="0" smtClean="0"/>
              <a:t>Возник </a:t>
            </a:r>
            <a:r>
              <a:rPr lang="ru-RU" dirty="0"/>
              <a:t>вопрос, нельзя ли так измерить память и образование навыков у животных, как были измерены память, процессы заучивания и воспроизведения у человека? </a:t>
            </a:r>
            <a:endParaRPr lang="ru-RU" dirty="0" smtClean="0"/>
          </a:p>
          <a:p>
            <a:r>
              <a:rPr lang="ru-RU" dirty="0" smtClean="0"/>
              <a:t>Американский </a:t>
            </a:r>
            <a:r>
              <a:rPr lang="ru-RU" dirty="0"/>
              <a:t>исследователь Э. </a:t>
            </a:r>
            <a:r>
              <a:rPr lang="ru-RU" dirty="0" err="1"/>
              <a:t>Торндайк</a:t>
            </a:r>
            <a:r>
              <a:rPr lang="ru-RU" dirty="0"/>
              <a:t> предложил методы исследования выработки и сохранения навыков, иначе говоря, методы объективного изучения памяти у животных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Была разработана серия методик исследования формирования и закрепления навыков в лабиринтах, построены кривые образования навыка, изучены факторы, благодаря которым образуется навык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8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Э. </a:t>
            </a:r>
            <a:r>
              <a:rPr lang="ru-RU" dirty="0" err="1">
                <a:hlinkClick r:id="rId2" tooltip="Толмен Эдвард Чейс"/>
              </a:rPr>
              <a:t>Толмен</a:t>
            </a:r>
            <a:r>
              <a:rPr lang="ru-RU" dirty="0"/>
              <a:t> в 1948г., изучая формирование навыков у крыс, обнаружил, что, научившись проходить путь в лабиринте к кормушке, крысы могли преодолеть его и вплавь, т.е. они действовали в соответствии с картой ситуации.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основе этих исследований Э. </a:t>
            </a:r>
            <a:r>
              <a:rPr lang="ru-RU" dirty="0" err="1"/>
              <a:t>Толменом</a:t>
            </a:r>
            <a:r>
              <a:rPr lang="ru-RU" dirty="0"/>
              <a:t> был предложен термин «когнитивная карта».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последние несколько лет этот термин вновь получил широкое распространение вследствие возрастающего интереса психологов, географов, градостроителей </a:t>
            </a:r>
            <a:r>
              <a:rPr lang="ru-RU" dirty="0" smtClean="0"/>
              <a:t> </a:t>
            </a:r>
            <a:r>
              <a:rPr lang="ru-RU" dirty="0"/>
              <a:t>к проблеме пространственной ориентации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Они </a:t>
            </a:r>
            <a:r>
              <a:rPr lang="ru-RU" dirty="0"/>
              <a:t>служат основой ориентации в пространстве, позволяющей человеку двигаться в нем и достигать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15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579296" cy="640871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течение 30-40 лет исследования научения у животных стали основным содержанием американской психологической науки, получившей название психологии поведения, или бихевиоризма. </a:t>
            </a:r>
            <a:endParaRPr lang="ru-RU" dirty="0" smtClean="0"/>
          </a:p>
          <a:p>
            <a:r>
              <a:rPr lang="ru-RU" dirty="0" smtClean="0">
                <a:hlinkClick r:id="rId2" tooltip="Бихевиоризм - подход в психологии, в котором утверждается, что единственным предметом исследований в научной психологии должно быть наблюдаемое, измеряемое поведение"/>
              </a:rPr>
              <a:t>бихевиоризм</a:t>
            </a:r>
            <a:r>
              <a:rPr lang="ru-RU" dirty="0"/>
              <a:t> определил в качестве единственной задачи психологии установление однозначных связей между стимулами и реакциями /S→R/, т.е. между внешними раздражителями и ответными движениями организма. </a:t>
            </a:r>
            <a:endParaRPr lang="ru-RU" dirty="0" smtClean="0"/>
          </a:p>
          <a:p>
            <a:r>
              <a:rPr lang="ru-RU" dirty="0" smtClean="0"/>
              <a:t>Отрицая</a:t>
            </a:r>
            <a:r>
              <a:rPr lang="ru-RU" dirty="0"/>
              <a:t> </a:t>
            </a:r>
            <a:r>
              <a:rPr lang="ru-RU" dirty="0">
                <a:hlinkClick r:id="rId3" tooltip="Сознание - высшая форма отражения человеком окружающей действительности"/>
              </a:rPr>
              <a:t>сознание</a:t>
            </a:r>
            <a:r>
              <a:rPr lang="ru-RU" dirty="0"/>
              <a:t>, оторванное от поведения, </a:t>
            </a:r>
            <a:r>
              <a:rPr lang="ru-RU" dirty="0" err="1"/>
              <a:t>бихевиористы</a:t>
            </a:r>
            <a:r>
              <a:rPr lang="ru-RU" dirty="0"/>
              <a:t> сделали предметом изучения поведение, оторванное от сознания. </a:t>
            </a:r>
            <a:endParaRPr lang="ru-RU" dirty="0" smtClean="0"/>
          </a:p>
          <a:p>
            <a:r>
              <a:rPr lang="ru-RU" dirty="0" smtClean="0"/>
              <a:t>Их </a:t>
            </a:r>
            <a:r>
              <a:rPr lang="ru-RU" dirty="0"/>
              <a:t>метод - объективное экспериментальное исследование. </a:t>
            </a:r>
            <a:endParaRPr lang="ru-RU" dirty="0" smtClean="0"/>
          </a:p>
          <a:p>
            <a:r>
              <a:rPr lang="ru-RU" dirty="0" smtClean="0"/>
              <a:t>Психология </a:t>
            </a:r>
            <a:r>
              <a:rPr lang="ru-RU" dirty="0"/>
              <a:t>должна изучать доступное внешнему наблюдению.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положения были сформулированы Д. Уотсоном в статье «Психология с точки зрения бихевиоризма» (1912 г.).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1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Центральное место в исследованиях </a:t>
            </a:r>
            <a:r>
              <a:rPr lang="ru-RU" dirty="0" err="1"/>
              <a:t>бихевиористов</a:t>
            </a:r>
            <a:r>
              <a:rPr lang="ru-RU" dirty="0"/>
              <a:t> заняла проблема навыка.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и память, с их точки зрения, исчерпывается приобретением различных двигательных и речевых навыков. </a:t>
            </a:r>
            <a:endParaRPr lang="ru-RU" dirty="0" smtClean="0"/>
          </a:p>
          <a:p>
            <a:r>
              <a:rPr lang="ru-RU" dirty="0" smtClean="0"/>
              <a:t>Игнорирование </a:t>
            </a:r>
            <a:r>
              <a:rPr lang="ru-RU" dirty="0"/>
              <a:t>сознания, упрощенное объяснение поведения (особенно в раннем бихевиоризме) исключали целенаправленность деятельности, тем более ее сознательность, произвольность.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память у </a:t>
            </a:r>
            <a:r>
              <a:rPr lang="ru-RU" dirty="0" err="1"/>
              <a:t>бихевиористов</a:t>
            </a:r>
            <a:r>
              <a:rPr lang="ru-RU" dirty="0"/>
              <a:t> выступала фактически только в непроизвольной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Современный </a:t>
            </a:r>
            <a:r>
              <a:rPr lang="ru-RU" dirty="0">
                <a:hlinkClick r:id="rId2" tooltip="Бихевиоризм - подход в психологии, в котором утверждается, что единственным предметом исследований в научной психологии должно быть наблюдаемое, измеряемое поведение"/>
              </a:rPr>
              <a:t>бихевиоризм</a:t>
            </a:r>
            <a:r>
              <a:rPr lang="ru-RU" dirty="0"/>
              <a:t> потерял первоначальную простоту и определенность и перестал представлять собой единую психологическую концепцию. </a:t>
            </a:r>
            <a:endParaRPr lang="ru-RU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его линия сохраняется исследователями в разной мере в соответствии со степенью отклонения от чистого </a:t>
            </a:r>
            <a:r>
              <a:rPr lang="ru-RU" dirty="0" err="1"/>
              <a:t>поведенчества</a:t>
            </a:r>
            <a:r>
              <a:rPr lang="ru-RU" dirty="0"/>
              <a:t>, и исходная схема усложняется различными промежуточными детерминантами поведения.</a:t>
            </a:r>
          </a:p>
          <a:p>
            <a:r>
              <a:rPr lang="ru-RU" dirty="0"/>
              <a:t>В исследованиях психологов, так или иначе примыкающих к бихевиоризму, получено много ценных фактов, характеризующих зависимость продуктивности запоминания от различного рода установок, мотивов.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природа их не раскрывается, вследствие чего полученные данные имеют больше эмпирический, чем собственно теоретический характер.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1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исследованиях произвольной памяти у </a:t>
            </a:r>
            <a:r>
              <a:rPr lang="ru-RU" dirty="0" err="1"/>
              <a:t>бихевиористов</a:t>
            </a:r>
            <a:r>
              <a:rPr lang="ru-RU" dirty="0"/>
              <a:t> в качестве центральной проблемы выступает заучивание наизусть.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ближайшим образом сливается с проблемой «словесного обучения», «словесного поведения», которое мало чем отличается от всякого другого поведения.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ряде исследований получили подтверждение и дальнейшее развитие известные положения о влиянии повторений на успешность заучивания, о зависимости его от объема (К. </a:t>
            </a:r>
            <a:r>
              <a:rPr lang="ru-RU" dirty="0" err="1"/>
              <a:t>Ховланд</a:t>
            </a:r>
            <a:r>
              <a:rPr lang="ru-RU" dirty="0"/>
              <a:t>, 1940) и характера материала (Э. </a:t>
            </a:r>
            <a:r>
              <a:rPr lang="ru-RU" dirty="0" err="1"/>
              <a:t>Гилфорд</a:t>
            </a:r>
            <a:r>
              <a:rPr lang="ru-RU" dirty="0"/>
              <a:t>, 1934), от положения элемента в ряду (К. </a:t>
            </a:r>
            <a:r>
              <a:rPr lang="ru-RU" dirty="0" err="1"/>
              <a:t>Ховланд</a:t>
            </a:r>
            <a:r>
              <a:rPr lang="ru-RU" dirty="0"/>
              <a:t>, 1938; Дж. </a:t>
            </a:r>
            <a:r>
              <a:rPr lang="ru-RU" dirty="0" err="1"/>
              <a:t>Диз</a:t>
            </a:r>
            <a:r>
              <a:rPr lang="ru-RU" dirty="0"/>
              <a:t>, 1958)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Все больший отход американской психологии от традиционного бихевиоризма меняет представления и о памяти. </a:t>
            </a:r>
            <a:endParaRPr lang="ru-RU" dirty="0" smtClean="0"/>
          </a:p>
          <a:p>
            <a:r>
              <a:rPr lang="ru-RU" dirty="0" smtClean="0"/>
              <a:t>Наиболее </a:t>
            </a:r>
            <a:r>
              <a:rPr lang="ru-RU" dirty="0"/>
              <a:t>ярко это обнаруживается в исследованиях Дж. Миллера, выдвинувшего гипотезу «объединения</a:t>
            </a:r>
            <a:r>
              <a:rPr lang="ru-RU" dirty="0" smtClean="0"/>
              <a:t>»:  </a:t>
            </a:r>
            <a:r>
              <a:rPr lang="ru-RU" dirty="0"/>
              <a:t>успешность заучивания, увеличение объема запоминания достигается группированием материала и введением новых символов («объединением»).</a:t>
            </a:r>
          </a:p>
          <a:p>
            <a:r>
              <a:rPr lang="ru-RU" dirty="0"/>
              <a:t>Гипотеза «объединения» действительно отражает существенное в памяти человека.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по своему содержанию она не нова: речь идет об опосредованном характере человеческой памяти, идея о котором широко разрабатывалась в советской психологии.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28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рекомендуемая 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273050"/>
            <a:ext cx="5112568" cy="585311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600" dirty="0"/>
              <a:t>Janet P.</a:t>
            </a:r>
            <a:r>
              <a:rPr lang="fr-FR" sz="1600" b="1" dirty="0"/>
              <a:t> </a:t>
            </a:r>
            <a:r>
              <a:rPr lang="fr-FR" sz="1600" dirty="0"/>
              <a:t>L’evolution de la memoire et de la notion du temps. – Paris: Chanine, 1928, v. 1-</a:t>
            </a:r>
            <a:endParaRPr lang="ru-RU" sz="1600" dirty="0"/>
          </a:p>
          <a:p>
            <a:pPr marL="0" lvl="0" indent="0">
              <a:buNone/>
            </a:pPr>
            <a:r>
              <a:rPr lang="ru-RU" sz="1600" dirty="0" err="1"/>
              <a:t>Веккер</a:t>
            </a:r>
            <a:r>
              <a:rPr lang="ru-RU" sz="1600" dirty="0"/>
              <a:t> Л.М. Психика и реальность: единая теория психических процессов. - Онлайн Библиотека http://www.koob.ru или </a:t>
            </a:r>
            <a:r>
              <a:rPr lang="ru-RU" sz="1600" dirty="0">
                <a:hlinkClick r:id="rId2"/>
              </a:rPr>
              <a:t>http://</a:t>
            </a:r>
            <a:r>
              <a:rPr lang="ru-RU" sz="1600" dirty="0" smtClean="0">
                <a:hlinkClick r:id="rId2"/>
              </a:rPr>
              <a:t>socd.univ.kiev.ua/LIB/PUB/V/VEKKER/vekker.pdf</a:t>
            </a:r>
            <a:endParaRPr lang="ru-RU" sz="1600" dirty="0" smtClean="0"/>
          </a:p>
          <a:p>
            <a:pPr marL="0" lvl="0" indent="0">
              <a:buNone/>
            </a:pPr>
            <a:r>
              <a:rPr lang="ru-RU" sz="1600" dirty="0" err="1" smtClean="0"/>
              <a:t>Жубаназарова</a:t>
            </a:r>
            <a:r>
              <a:rPr lang="ru-RU" sz="1600" dirty="0" smtClean="0"/>
              <a:t> </a:t>
            </a:r>
            <a:r>
              <a:rPr lang="ru-RU" sz="1600" dirty="0"/>
              <a:t>Н.С. </a:t>
            </a:r>
            <a:r>
              <a:rPr lang="ru-RU" sz="1600" dirty="0" err="1"/>
              <a:t>Жас</a:t>
            </a:r>
            <a:r>
              <a:rPr lang="ru-RU" sz="1600" dirty="0"/>
              <a:t> </a:t>
            </a:r>
            <a:r>
              <a:rPr lang="ru-RU" sz="1600" dirty="0" err="1"/>
              <a:t>ерекшел</a:t>
            </a:r>
            <a:r>
              <a:rPr lang="kk-KZ" sz="1600" dirty="0"/>
              <a:t>іқ психологиясы</a:t>
            </a:r>
            <a:r>
              <a:rPr lang="ru-RU" sz="1600" dirty="0"/>
              <a:t>. – Алматы: МОН, 2015.</a:t>
            </a:r>
          </a:p>
          <a:p>
            <a:pPr marL="0" lvl="0" indent="0">
              <a:buNone/>
            </a:pPr>
            <a:r>
              <a:rPr lang="ru-RU" sz="1600" dirty="0"/>
              <a:t>Зинченко Т.П. Память в экспериментальной и когнитивной психологии.- СПб.: Питер, 2012.- 320 с.- (Мастера психологии).</a:t>
            </a:r>
          </a:p>
          <a:p>
            <a:pPr marL="0" lvl="0" indent="0">
              <a:buNone/>
            </a:pPr>
            <a:r>
              <a:rPr lang="ru-RU" sz="1600" dirty="0" err="1"/>
              <a:t>Козубовский</a:t>
            </a:r>
            <a:r>
              <a:rPr lang="ru-RU" sz="1600" dirty="0"/>
              <a:t> В.М. Общая психология: познавательные процессы: учеб-</a:t>
            </a:r>
            <a:r>
              <a:rPr lang="ru-RU" sz="1600" dirty="0" err="1"/>
              <a:t>ное</a:t>
            </a:r>
            <a:r>
              <a:rPr lang="ru-RU" sz="1600" dirty="0"/>
              <a:t> пособие.-3- </a:t>
            </a:r>
            <a:r>
              <a:rPr lang="ru-RU" sz="1600" dirty="0" err="1"/>
              <a:t>еизд</a:t>
            </a:r>
            <a:r>
              <a:rPr lang="ru-RU" sz="1600" dirty="0"/>
              <a:t>.- Минск: </a:t>
            </a:r>
            <a:r>
              <a:rPr lang="ru-RU" sz="1600" dirty="0" err="1"/>
              <a:t>Амалфея</a:t>
            </a:r>
            <a:r>
              <a:rPr lang="ru-RU" sz="1600" dirty="0"/>
              <a:t> ,2008 .-368с.</a:t>
            </a:r>
          </a:p>
          <a:p>
            <a:pPr marL="0" lvl="0" indent="0">
              <a:buNone/>
            </a:pPr>
            <a:r>
              <a:rPr lang="ru-RU" sz="1600" dirty="0" err="1"/>
              <a:t>Найссер</a:t>
            </a:r>
            <a:r>
              <a:rPr lang="ru-RU" sz="1600" dirty="0"/>
              <a:t> У. Познание и реальность: смысл и принципы когнитивной психологии. М., 1981 </a:t>
            </a:r>
          </a:p>
          <a:p>
            <a:pPr marL="0" lvl="0" indent="0">
              <a:buNone/>
            </a:pPr>
            <a:r>
              <a:rPr lang="ru-RU" sz="1600" dirty="0"/>
              <a:t>Познавательные психические процессы /Сост. и общ. ред. А.Г. </a:t>
            </a:r>
            <a:r>
              <a:rPr lang="ru-RU" sz="1600" dirty="0" err="1"/>
              <a:t>Маклакова</a:t>
            </a:r>
            <a:r>
              <a:rPr lang="ru-RU" sz="1600" dirty="0"/>
              <a:t>. СПб.: Питер, 2001. -480 с.</a:t>
            </a:r>
          </a:p>
          <a:p>
            <a:pPr marL="0" lvl="0" indent="0">
              <a:buNone/>
            </a:pPr>
            <a:r>
              <a:rPr lang="ru-RU" sz="1600" dirty="0"/>
              <a:t>Психология памяти /Под ред. Ю.Б. </a:t>
            </a:r>
            <a:r>
              <a:rPr lang="ru-RU" sz="1600" dirty="0" err="1"/>
              <a:t>Гиппенрейтер</a:t>
            </a:r>
            <a:r>
              <a:rPr lang="ru-RU" sz="1600" dirty="0"/>
              <a:t>, В.Я. Романова. - М.: М.:АСТ: </a:t>
            </a:r>
            <a:r>
              <a:rPr lang="ru-RU" sz="1600" dirty="0" err="1"/>
              <a:t>Астрель</a:t>
            </a:r>
            <a:r>
              <a:rPr lang="ru-RU" sz="1600" dirty="0"/>
              <a:t>, 2008. – 656 с. – (Хрестоматия по психологии). </a:t>
            </a:r>
          </a:p>
          <a:p>
            <a:pPr marL="0" indent="0">
              <a:buNone/>
            </a:pPr>
            <a:r>
              <a:rPr lang="ru-RU" sz="1600" b="1" dirty="0"/>
              <a:t>Интернет-ресурсы: </a:t>
            </a:r>
            <a:endParaRPr lang="ru-RU" sz="1600" dirty="0"/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</a:t>
            </a:r>
            <a:r>
              <a:rPr lang="ru-RU" sz="1600" dirty="0">
                <a:hlinkClick r:id="rId3"/>
              </a:rPr>
              <a:t>://</a:t>
            </a:r>
            <a:r>
              <a:rPr lang="en-US" sz="1600" dirty="0">
                <a:hlinkClick r:id="rId3"/>
              </a:rPr>
              <a:t>www</a:t>
            </a:r>
            <a:r>
              <a:rPr lang="ru-RU" sz="1600" dirty="0">
                <a:hlinkClick r:id="rId3"/>
              </a:rPr>
              <a:t>.</a:t>
            </a:r>
            <a:r>
              <a:rPr lang="en-US" sz="1600" dirty="0">
                <a:hlinkClick r:id="rId3"/>
              </a:rPr>
              <a:t>psychology</a:t>
            </a:r>
            <a:r>
              <a:rPr lang="ru-RU" sz="1600" dirty="0">
                <a:hlinkClick r:id="rId3"/>
              </a:rPr>
              <a:t>.</a:t>
            </a:r>
            <a:r>
              <a:rPr lang="en-US" sz="1600" dirty="0" err="1">
                <a:hlinkClick r:id="rId3"/>
              </a:rPr>
              <a:t>ru</a:t>
            </a:r>
            <a:endParaRPr lang="ru-RU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http://www.flogiston.ru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</p:spTree>
    <p:extLst>
      <p:ext uri="{BB962C8B-B14F-4D97-AF65-F5344CB8AC3E}">
        <p14:creationId xmlns:p14="http://schemas.microsoft.com/office/powerpoint/2010/main" val="30178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Представители</a:t>
            </a:r>
            <a:r>
              <a:rPr lang="ru-RU" i="1" dirty="0"/>
              <a:t> гештальтпсихологии </a:t>
            </a:r>
            <a:r>
              <a:rPr lang="ru-RU" dirty="0"/>
              <a:t>(В. Келер, К. </a:t>
            </a:r>
            <a:r>
              <a:rPr lang="ru-RU" dirty="0" err="1"/>
              <a:t>Коффка</a:t>
            </a:r>
            <a:r>
              <a:rPr lang="ru-RU" dirty="0"/>
              <a:t>, М. </a:t>
            </a:r>
            <a:r>
              <a:rPr lang="ru-RU" dirty="0" err="1"/>
              <a:t>Вертгаймер</a:t>
            </a:r>
            <a:r>
              <a:rPr lang="ru-RU" dirty="0"/>
              <a:t>, К. </a:t>
            </a:r>
            <a:r>
              <a:rPr lang="ru-RU" dirty="0">
                <a:hlinkClick r:id="rId2" tooltip="Левин Курт"/>
              </a:rPr>
              <a:t>Левин</a:t>
            </a:r>
            <a:r>
              <a:rPr lang="ru-RU" dirty="0"/>
              <a:t> и др.) подвергли критике прежде всего положение ассоцианизма о смежности элементов во времени и пространстве как условии возникновения и закрепления связи (ассоциации) в мозгу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Такие </a:t>
            </a:r>
            <a:r>
              <a:rPr lang="ru-RU" dirty="0"/>
              <a:t>связи, с их точки зрения, не являются простой функцией смежности.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основе образования ассоциаций лежит закон целостности. </a:t>
            </a:r>
            <a:endParaRPr lang="ru-RU" dirty="0" smtClean="0"/>
          </a:p>
          <a:p>
            <a:r>
              <a:rPr lang="ru-RU" dirty="0" smtClean="0"/>
              <a:t>Целое </a:t>
            </a:r>
            <a:r>
              <a:rPr lang="ru-RU" dirty="0"/>
              <a:t>не сводится к простой сумме элементов; целостное образование - </a:t>
            </a:r>
            <a:r>
              <a:rPr lang="ru-RU" dirty="0" err="1">
                <a:hlinkClick r:id="rId3" tooltip="Гештальт - функциональная структура, к-рая по присущим ей законам упорядочивает многообразие отдельных явлений"/>
              </a:rPr>
              <a:t>гештальт</a:t>
            </a:r>
            <a:r>
              <a:rPr lang="ru-RU" dirty="0" err="1"/>
              <a:t>первично</a:t>
            </a:r>
            <a:r>
              <a:rPr lang="ru-RU" dirty="0"/>
              <a:t> по отношению к входящим в него элементам.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8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/>
              <a:t>В этой связи существенное значение в</a:t>
            </a:r>
            <a:r>
              <a:rPr lang="ru-RU" i="1" dirty="0"/>
              <a:t> структурной теории памяти </a:t>
            </a:r>
            <a:r>
              <a:rPr lang="ru-RU" dirty="0"/>
              <a:t>приобрело понятие организации запоминаемого материала. </a:t>
            </a:r>
            <a:endParaRPr lang="ru-RU" dirty="0" smtClean="0"/>
          </a:p>
          <a:p>
            <a:r>
              <a:rPr lang="ru-RU" dirty="0" smtClean="0"/>
              <a:t>В</a:t>
            </a:r>
            <a:r>
              <a:rPr lang="ru-RU" dirty="0"/>
              <a:t>. Келер в работе «О природе ассоциаций» </a:t>
            </a:r>
            <a:r>
              <a:rPr lang="ru-RU" dirty="0" smtClean="0"/>
              <a:t> </a:t>
            </a:r>
            <a:r>
              <a:rPr lang="ru-RU" dirty="0"/>
              <a:t>писал: «Организация является действительно определяющим условием ассоциирования; смежность во времени (и пространстве) имеет значение для ассоциирования постольку, поскольку облегчает организацию».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5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dirty="0"/>
              <a:t>Доказательство этих положений Келер видел, в частности, в факте лучшей запоминаемости близких, сходных объектов, чем разнородных.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опыте, где испытуемые запоминали слоги, числа, фигуры, сгруппированные в разных сериях в однородные и разнородные пары, лучше запоминались элементы, имеющие смысловое или внешнее физическое сходство.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3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Факты зависимости успешности запоминания от структуры материала были получены в опытах фон Г. </a:t>
            </a:r>
            <a:r>
              <a:rPr lang="ru-RU" dirty="0" err="1"/>
              <a:t>Ресторфф</a:t>
            </a:r>
            <a:r>
              <a:rPr lang="ru-RU" dirty="0"/>
              <a:t> (1933).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этих опытах организация материала изменялась таким образом: в предъявленный для запоминания ряд однородных пар элементов (слогов, слов, изображений и т.д.) были включены пары элементов, отличающихся от остальных. </a:t>
            </a:r>
            <a:endParaRPr lang="ru-RU" dirty="0" smtClean="0"/>
          </a:p>
          <a:p>
            <a:r>
              <a:rPr lang="ru-RU" dirty="0" smtClean="0"/>
              <a:t>Результаты </a:t>
            </a:r>
            <a:r>
              <a:rPr lang="ru-RU" dirty="0"/>
              <a:t>опытов показали, что включенные в ряд элементы запоминались лучше тех, которые были сходны и служили фоном для первых.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факт, названный «эффектом </a:t>
            </a:r>
            <a:r>
              <a:rPr lang="ru-RU" dirty="0" err="1"/>
              <a:t>Ресторфф</a:t>
            </a:r>
            <a:r>
              <a:rPr lang="ru-RU" dirty="0"/>
              <a:t>», был интерпретирован в соответствии с теорией </a:t>
            </a:r>
            <a:r>
              <a:rPr lang="ru-RU" dirty="0" err="1"/>
              <a:t>гештальта</a:t>
            </a:r>
            <a:r>
              <a:rPr lang="ru-RU" dirty="0"/>
              <a:t>: числа, включенные в ряд слогов, запоминались лучше, чем слоги, в силу того что они образуют целостную фигуру на фоне остальных элементов ряда.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90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ряда направлений в психологии было характерным выделение активной, деятельной стороны сознания.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шло различными путями у различных представителей психологической науки.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В. Вундт (1912) вводил понятие «творческого синтеза». У. </a:t>
            </a:r>
            <a:r>
              <a:rPr lang="ru-RU" dirty="0">
                <a:hlinkClick r:id="rId2" tooltip="Джеймс Уильям"/>
              </a:rPr>
              <a:t>Джеймс</a:t>
            </a:r>
            <a:r>
              <a:rPr lang="ru-RU" dirty="0"/>
              <a:t> (1902) говорил об избирательной функции сознания, о «переходных состояниях сознания».</a:t>
            </a:r>
          </a:p>
          <a:p>
            <a:r>
              <a:rPr lang="ru-RU" dirty="0"/>
              <a:t>В проблеме памяти психологи - в противоположность ассоцианизму - стали подчеркивать роль восприятия, </a:t>
            </a:r>
            <a:r>
              <a:rPr lang="ru-RU" dirty="0">
                <a:hlinkClick r:id="rId3" tooltip="Внимание - сосредоточенность деятельности субъекта в данный момент времени на каком-либо реальном или идеальном объекте (предмете, событии, образе, рассуждении и т.д.)"/>
              </a:rPr>
              <a:t>внимания</a:t>
            </a:r>
            <a:r>
              <a:rPr lang="ru-RU" dirty="0"/>
              <a:t>, апперцепции, намерения как особого рода активности сознания в запоминании и воспроизведении.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9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32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результате огромного числа экспериментально-психологических исследований сложились личностные теории памяти, которые выявили ряд факторов, влияющих на протекание процессов памяти, особенно сохранения. </a:t>
            </a:r>
            <a:endParaRPr lang="ru-RU" dirty="0" smtClean="0"/>
          </a:p>
          <a:p>
            <a:pPr algn="just"/>
            <a:r>
              <a:rPr lang="ru-RU" dirty="0" smtClean="0"/>
              <a:t>Это </a:t>
            </a:r>
            <a:r>
              <a:rPr lang="ru-RU" dirty="0"/>
              <a:t>такие факторы, как активность, интерес, </a:t>
            </a:r>
            <a:r>
              <a:rPr lang="ru-RU" dirty="0">
                <a:hlinkClick r:id="rId2" tooltip="Внимание - процесс и состояние настройки субъекта на восприятие приоритетной информации и выполнение поставленных задач"/>
              </a:rPr>
              <a:t>внимание</a:t>
            </a:r>
            <a:r>
              <a:rPr lang="ru-RU" dirty="0"/>
              <a:t>, </a:t>
            </a:r>
            <a:r>
              <a:rPr lang="ru-RU" dirty="0">
                <a:hlinkClick r:id="rId3" tooltip="Осознание - субъективное состояние, пребывая в котором, мы осознаем что-либо"/>
              </a:rPr>
              <a:t>осознание</a:t>
            </a:r>
            <a:r>
              <a:rPr lang="ru-RU" dirty="0"/>
              <a:t> задачи, а также сопровождающие протекание процессов памяти </a:t>
            </a:r>
            <a:r>
              <a:rPr lang="ru-RU" dirty="0">
                <a:hlinkClick r:id="rId4" tooltip="Эмоции - особый класс психических процессов и состояний (человека и животных), связанных с инстинктами, потребностями, мотивами"/>
              </a:rPr>
              <a:t>эмоции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54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Таким образом, в результате огромного числа экспериментальных исследований, выполненных представителями различных психологических школ и направлений, были выделены факторы, определяющие динамику процессов памяти: </a:t>
            </a:r>
            <a:r>
              <a:rPr lang="ru-RU" dirty="0">
                <a:hlinkClick r:id="rId2" tooltip="Мотивация - побуждения, вызывающие активность организма и определяющие ее направленность"/>
              </a:rPr>
              <a:t>мотивация</a:t>
            </a:r>
            <a:r>
              <a:rPr lang="ru-RU" dirty="0"/>
              <a:t>, намерение, </a:t>
            </a:r>
            <a:r>
              <a:rPr lang="ru-RU" dirty="0">
                <a:hlinkClick r:id="rId3" tooltip="Внимание - процесс и состояние настройки субъекта на восприятие приоритетной информации и выполнение поставленных задач"/>
              </a:rPr>
              <a:t>внимание</a:t>
            </a:r>
            <a:r>
              <a:rPr lang="ru-RU" dirty="0"/>
              <a:t>, индивидуальные различия. </a:t>
            </a:r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эти факторы, определяющие продуктивность запоминания, не раскрывали вместе с тем содержания этого процесса.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в ряде случаев вместо анализа психологического содержания процессов памяти авторы ссылались на их физиологические механизмы. </a:t>
            </a:r>
            <a:endParaRPr lang="ru-RU" dirty="0" smtClean="0"/>
          </a:p>
          <a:p>
            <a:r>
              <a:rPr lang="ru-RU" dirty="0" smtClean="0"/>
              <a:t>Запоминание </a:t>
            </a:r>
            <a:r>
              <a:rPr lang="ru-RU" dirty="0"/>
              <a:t>характеризовалось как образование достаточно прочных временных связей; </a:t>
            </a:r>
            <a:endParaRPr lang="ru-RU" dirty="0" smtClean="0"/>
          </a:p>
          <a:p>
            <a:r>
              <a:rPr lang="ru-RU" dirty="0" smtClean="0">
                <a:hlinkClick r:id="rId4" tooltip="Воспроизведение - доступное для наблюдения умственное действие, заключающееся в восстановлении и реконструкции актуализированного содержания в той или иной знаковой форме"/>
              </a:rPr>
              <a:t>воспроизведение</a:t>
            </a:r>
            <a:r>
              <a:rPr lang="ru-RU" dirty="0"/>
              <a:t> и узнавание — как актуализация и функционирование временных связей, </a:t>
            </a:r>
            <a:endParaRPr lang="ru-RU" dirty="0" smtClean="0"/>
          </a:p>
          <a:p>
            <a:r>
              <a:rPr lang="ru-RU" dirty="0" smtClean="0"/>
              <a:t>забывание </a:t>
            </a:r>
            <a:r>
              <a:rPr lang="ru-RU" dirty="0"/>
              <a:t>- как </a:t>
            </a:r>
            <a:r>
              <a:rPr lang="ru-RU" dirty="0">
                <a:hlinkClick r:id="rId5" tooltip="Торможение - активный нервный процесс, результатом которого является ослабление или подавление процесса возбуждения"/>
              </a:rPr>
              <a:t>торможение</a:t>
            </a:r>
            <a:r>
              <a:rPr lang="ru-RU" dirty="0"/>
              <a:t> временных связей. </a:t>
            </a:r>
            <a:endParaRPr lang="ru-RU" dirty="0" smtClean="0"/>
          </a:p>
          <a:p>
            <a:r>
              <a:rPr lang="ru-RU" dirty="0" smtClean="0"/>
              <a:t>Вопрос </a:t>
            </a:r>
            <a:r>
              <a:rPr lang="ru-RU" dirty="0"/>
              <a:t>же о собственно психологическом содержании </a:t>
            </a:r>
            <a:r>
              <a:rPr lang="ru-RU" dirty="0" err="1"/>
              <a:t>мнемических</a:t>
            </a:r>
            <a:r>
              <a:rPr lang="ru-RU" dirty="0"/>
              <a:t> процессов оставался открытым.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640871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своем исследовании </a:t>
            </a:r>
            <a:r>
              <a:rPr lang="ru-RU" dirty="0" err="1"/>
              <a:t>Бартлетт</a:t>
            </a:r>
            <a:r>
              <a:rPr lang="ru-RU" dirty="0"/>
              <a:t> использовал прием последовательного припоминания. </a:t>
            </a:r>
            <a:endParaRPr lang="ru-RU" dirty="0" smtClean="0"/>
          </a:p>
          <a:p>
            <a:r>
              <a:rPr lang="ru-RU" dirty="0" smtClean="0"/>
              <a:t>Несколько </a:t>
            </a:r>
            <a:r>
              <a:rPr lang="ru-RU" dirty="0"/>
              <a:t>человек в опыте последовательно один за другим воспроизводят ситуацию, непосредственно воспринятую и рассказанную первым из них.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прием позволил выявить большие изменения, которые претерпевает запоминаемый материал под влиянием различных установок и интересов людей. </a:t>
            </a:r>
            <a:endParaRPr lang="ru-RU" dirty="0" smtClean="0"/>
          </a:p>
          <a:p>
            <a:r>
              <a:rPr lang="ru-RU" dirty="0" smtClean="0">
                <a:hlinkClick r:id="rId2" tooltip="Воспроизведение - доступное для наблюдения умственное действие, заключающееся в восстановлении и реконструкции актуализированного содержания в той или иной знаковой форме"/>
              </a:rPr>
              <a:t>воспроизведение</a:t>
            </a:r>
            <a:r>
              <a:rPr lang="ru-RU" dirty="0"/>
              <a:t>, подчеркивает </a:t>
            </a:r>
            <a:r>
              <a:rPr lang="ru-RU" dirty="0" err="1"/>
              <a:t>Бартлетт</a:t>
            </a:r>
            <a:r>
              <a:rPr lang="ru-RU" dirty="0"/>
              <a:t>, представляет собой не репродукцию, а реконструкцию. </a:t>
            </a:r>
            <a:endParaRPr lang="ru-RU" dirty="0" smtClean="0"/>
          </a:p>
          <a:p>
            <a:r>
              <a:rPr lang="ru-RU" dirty="0" smtClean="0"/>
              <a:t>Запоминаемый </a:t>
            </a:r>
            <a:r>
              <a:rPr lang="ru-RU" dirty="0"/>
              <a:t>и воспроизведенный материал - это не копия первоначального воспринятого, он включается в общую систему и содержит элемент обобщения, основанного на прошлом опыте. </a:t>
            </a:r>
            <a:endParaRPr lang="ru-RU" dirty="0" smtClean="0"/>
          </a:p>
          <a:p>
            <a:r>
              <a:rPr lang="ru-RU" dirty="0" smtClean="0"/>
              <a:t>Материал</a:t>
            </a:r>
            <a:r>
              <a:rPr lang="ru-RU" dirty="0"/>
              <a:t>, накопленный в результате жизненного опыта, организуется и перестраивается в большие группы под влиянием ряда взаимосвязанных специальных интересов, и мы припоминаем его, когда он нам нужен, «рабочими группами», соответствующими направлению наших интересов.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соответствующий доминирующим интересам человека материал немедленно преобразовывается или забывается.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материал, значимый для человека, подвергается меньшим изменениям и может быть точно восстановлен или, по крайней мере, более адекватно, чем у большинства окружающих.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14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dirty="0"/>
              <a:t>Идея о социальной природе памяти получила дальнейшее развитие в советской психологии и легла в основу содержательного психологического анализа генезиса и функционирования памяти. </a:t>
            </a:r>
            <a:endParaRPr lang="ru-RU" dirty="0" smtClean="0"/>
          </a:p>
          <a:p>
            <a:r>
              <a:rPr lang="ru-RU" dirty="0" smtClean="0"/>
              <a:t>Разработка </a:t>
            </a:r>
            <a:r>
              <a:rPr lang="ru-RU" dirty="0"/>
              <a:t>социального подхода к пониманию природы памяти в </a:t>
            </a:r>
            <a:r>
              <a:rPr lang="ru-RU" dirty="0" smtClean="0"/>
              <a:t>российской психологии </a:t>
            </a:r>
            <a:r>
              <a:rPr lang="ru-RU" dirty="0"/>
              <a:t>происходила в связи с изучением генезиса психики ребенка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9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Л.С. </a:t>
            </a:r>
            <a:r>
              <a:rPr lang="ru-RU" dirty="0">
                <a:hlinkClick r:id="rId2" tooltip="Выготский Лев Семенович"/>
              </a:rPr>
              <a:t>Выготский</a:t>
            </a:r>
            <a:r>
              <a:rPr lang="ru-RU" dirty="0"/>
              <a:t> и А.Р. </a:t>
            </a:r>
            <a:r>
              <a:rPr lang="ru-RU" dirty="0" err="1">
                <a:hlinkClick r:id="rId3" tooltip="Лурия Александр Романович"/>
              </a:rPr>
              <a:t>Лурия</a:t>
            </a:r>
            <a:r>
              <a:rPr lang="ru-RU" dirty="0"/>
              <a:t> в своей книге «Этюды по истории поведения» (1930) анализируют эволюцию памяти первобытного человека и впервые в истории исследования памяти применяют принцип сравнительно-генетического исследования - сравнение данных </a:t>
            </a:r>
            <a:r>
              <a:rPr lang="ru-RU" dirty="0" err="1"/>
              <a:t>фило</a:t>
            </a:r>
            <a:r>
              <a:rPr lang="ru-RU" dirty="0"/>
              <a:t>- и онтогенеза. </a:t>
            </a:r>
            <a:endParaRPr lang="ru-RU" dirty="0" smtClean="0"/>
          </a:p>
          <a:p>
            <a:r>
              <a:rPr lang="ru-RU" dirty="0" smtClean="0"/>
              <a:t>Авторы </a:t>
            </a:r>
            <a:r>
              <a:rPr lang="ru-RU" dirty="0"/>
              <a:t>отмечают такие особенности памяти первобытного человека, как ее необычайную буквальность, фотографичность.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свойства соответствуют особенностям эйдетической памяти, отмечаемой на ранних ступенях развития психики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4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Запоминание</a:t>
            </a:r>
            <a:r>
              <a:rPr lang="ru-RU" dirty="0"/>
              <a:t>,</a:t>
            </a:r>
            <a:r>
              <a:rPr lang="ru-RU" i="1" dirty="0"/>
              <a:t> </a:t>
            </a:r>
            <a:r>
              <a:rPr lang="ru-RU" i="1" dirty="0">
                <a:hlinkClick r:id="rId2" tooltip="Сохранение - один из психических процессов, составляющих целостный акт памяти"/>
              </a:rPr>
              <a:t>сохранение</a:t>
            </a:r>
            <a:r>
              <a:rPr lang="ru-RU" i="1" dirty="0"/>
              <a:t> и </a:t>
            </a:r>
            <a:r>
              <a:rPr lang="ru-RU" i="1" dirty="0" smtClean="0">
                <a:hlinkClick r:id="rId3" tooltip="Воспроизведение - доступное для наблюдения умственное действие, заключающееся в восстановлении и реконструкции актуализированного содержания в той или иной знаковой форме"/>
              </a:rPr>
              <a:t>воспроизведение</a:t>
            </a:r>
            <a:r>
              <a:rPr lang="ru-RU" i="1" dirty="0"/>
              <a:t> индивидом его опыта называется памятью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Память </a:t>
            </a:r>
            <a:r>
              <a:rPr lang="ru-RU" dirty="0"/>
              <a:t>включает навыки, созданные обучением, образные воспоминания и механизм узнавания.</a:t>
            </a:r>
          </a:p>
          <a:p>
            <a:r>
              <a:rPr lang="ru-RU" dirty="0"/>
              <a:t>Вопросы психологии памяти, получившие наиболее раннюю в истории развития психологии экспериментальную разработку, долгое время оставались предметом теоретических столкновений разных концепций.</a:t>
            </a:r>
          </a:p>
          <a:p>
            <a:endParaRPr lang="ru-RU" dirty="0"/>
          </a:p>
        </p:txBody>
      </p:sp>
      <p:pic>
        <p:nvPicPr>
          <p:cNvPr id="2051" name="Picture 3" descr="C:\Users\moi\Desktop\kak-razvit-pamjat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3024336" cy="468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3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84976" cy="6264696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/>
              <a:t>Определяя специфику примитивной памяти в целом, Л.С. </a:t>
            </a:r>
            <a:r>
              <a:rPr lang="ru-RU" sz="3800" dirty="0">
                <a:hlinkClick r:id="rId2" tooltip="Выготский Лев Семенович"/>
              </a:rPr>
              <a:t>Выготский</a:t>
            </a:r>
            <a:r>
              <a:rPr lang="ru-RU" sz="3800" dirty="0"/>
              <a:t> и А.Р. </a:t>
            </a:r>
            <a:r>
              <a:rPr lang="ru-RU" sz="3800" dirty="0" err="1">
                <a:hlinkClick r:id="rId3" tooltip="Лурия Александр Романович"/>
              </a:rPr>
              <a:t>Лурия</a:t>
            </a:r>
            <a:r>
              <a:rPr lang="ru-RU" sz="3800" dirty="0"/>
              <a:t> подчеркивают в качестве наиболее существенной ее черты стихийный, неуправляемый характер: человек пользуется памятью, но не господствует над ней. </a:t>
            </a:r>
            <a:endParaRPr lang="ru-RU" sz="3800" dirty="0" smtClean="0"/>
          </a:p>
          <a:p>
            <a:r>
              <a:rPr lang="ru-RU" sz="3800" dirty="0" smtClean="0"/>
              <a:t>Большое </a:t>
            </a:r>
            <a:r>
              <a:rPr lang="ru-RU" sz="3800" dirty="0"/>
              <a:t>значение для развития исследований памяти имел сформулированный авторами общий принцип ее дальнейшего развития - переход от эволюции биологической к эволюции исторической. </a:t>
            </a:r>
            <a:endParaRPr lang="ru-RU" sz="3800" dirty="0" smtClean="0"/>
          </a:p>
          <a:p>
            <a:r>
              <a:rPr lang="ru-RU" sz="3800" dirty="0" smtClean="0"/>
              <a:t>Последующее </a:t>
            </a:r>
            <a:r>
              <a:rPr lang="ru-RU" sz="3800" dirty="0"/>
              <a:t>развитие примитивной памяти не связано с совершенствованием ее естественной органической основы, а определяется коренным изменением ее функционирования. </a:t>
            </a:r>
            <a:endParaRPr lang="ru-RU" sz="3800" dirty="0" smtClean="0"/>
          </a:p>
          <a:p>
            <a:r>
              <a:rPr lang="ru-RU" sz="3800" dirty="0" smtClean="0"/>
              <a:t>Решающий </a:t>
            </a:r>
            <a:r>
              <a:rPr lang="ru-RU" sz="3800" dirty="0"/>
              <a:t>момент в таком изменении авторы видят в употреблении знаков как орудий, средств запоминания. </a:t>
            </a:r>
            <a:endParaRPr lang="ru-RU" sz="3800" dirty="0" smtClean="0"/>
          </a:p>
          <a:p>
            <a:r>
              <a:rPr lang="ru-RU" sz="3800" dirty="0" smtClean="0"/>
              <a:t>С </a:t>
            </a:r>
            <a:r>
              <a:rPr lang="ru-RU" sz="3800" dirty="0"/>
              <a:t>этого момента и дальше по мере развития языка, письменности и других знаковых систем эйдетическая репродуктивная форма памяти идет на убыль и развитие памяти связывается с возрастающими возможностями управления ею на основе все более развивающихся социальных средств, определяющих реконструктивную форму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74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336704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/>
              <a:t>В книге А.Н. Леонтьева «Развитие памяти» (1931) указанные выше положения получили дальнейшее развитие. </a:t>
            </a:r>
            <a:endParaRPr lang="ru-RU" sz="3400" dirty="0" smtClean="0"/>
          </a:p>
          <a:p>
            <a:r>
              <a:rPr lang="ru-RU" sz="3400" dirty="0" smtClean="0"/>
              <a:t>Эта </a:t>
            </a:r>
            <a:r>
              <a:rPr lang="ru-RU" sz="3400" dirty="0"/>
              <a:t>работа еще более углубила представление о социальной природе человеческой памяти и истории ее формирования в </a:t>
            </a:r>
            <a:r>
              <a:rPr lang="ru-RU" sz="3400" dirty="0" err="1"/>
              <a:t>фило</a:t>
            </a:r>
            <a:r>
              <a:rPr lang="ru-RU" sz="3400" dirty="0"/>
              <a:t>- и онтогенезе, раскрыла в эксперименте опосредствованный инструментальный характер функционирования памяти. </a:t>
            </a:r>
            <a:endParaRPr lang="ru-RU" sz="3400" dirty="0" smtClean="0"/>
          </a:p>
          <a:p>
            <a:r>
              <a:rPr lang="ru-RU" sz="3400" dirty="0" smtClean="0"/>
              <a:t>Автор </a:t>
            </a:r>
            <a:r>
              <a:rPr lang="ru-RU" sz="3400" dirty="0"/>
              <a:t>анализирует природу высшей формы памяти в связи с общей исторической закономерностью развития человеческой трудовой деятельности. </a:t>
            </a:r>
            <a:endParaRPr lang="ru-RU" sz="3400" dirty="0" smtClean="0"/>
          </a:p>
          <a:p>
            <a:r>
              <a:rPr lang="ru-RU" sz="3400" dirty="0" smtClean="0"/>
              <a:t>Подобно </a:t>
            </a:r>
            <a:r>
              <a:rPr lang="ru-RU" sz="3400" dirty="0"/>
              <a:t>тому как применение орудий труда снимает необходимость пассивного биологического приспособления к среде и позволяет человеку приспосабливать среду к своим потребностям, употребление внешних средств организации поведения прекращает развитие психических функций через прямое изменение их биологической основы. </a:t>
            </a:r>
            <a:endParaRPr lang="ru-RU" sz="3400" dirty="0" smtClean="0"/>
          </a:p>
          <a:p>
            <a:r>
              <a:rPr lang="ru-RU" sz="3400" dirty="0" smtClean="0"/>
              <a:t>Использование </a:t>
            </a:r>
            <a:r>
              <a:rPr lang="ru-RU" sz="3400" dirty="0"/>
              <a:t>внешних средств памяти - это как бы «обходной путь», позволяющий от пользования памятью перейти к господству над 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64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/>
              <a:t>Новым шагом в анализе психологических механизмов памяти явились сравнительные исследования непроизвольного и произвольного запоминания, наиболее полно развернутые в работах П.И. </a:t>
            </a:r>
            <a:r>
              <a:rPr lang="ru-RU" dirty="0">
                <a:hlinkClick r:id="rId2" tooltip="Зинченко Петр Иванович"/>
              </a:rPr>
              <a:t>Зинченко</a:t>
            </a:r>
            <a:r>
              <a:rPr lang="ru-RU" dirty="0"/>
              <a:t> (1939, 1961) и А.А. Смирнова (1948).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работы реализовали </a:t>
            </a:r>
            <a:r>
              <a:rPr lang="ru-RU" dirty="0">
                <a:hlinkClick r:id="rId3" tooltip="Способность личности осмыслять, постигать содержание, смысл, значение чего-нибудь"/>
              </a:rPr>
              <a:t>понимание</a:t>
            </a:r>
            <a:r>
              <a:rPr lang="ru-RU" dirty="0"/>
              <a:t> памяти как социальной формы действия в исследовании всех уровней функционирования памяти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7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r>
              <a:rPr lang="ru-RU" dirty="0"/>
              <a:t>Разработка социальной теории памяти еще не закончена.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этой теории пока не занял своего места ряд важных факторов поведения человека, определяющих и процессы памяти. </a:t>
            </a:r>
            <a:endParaRPr lang="ru-RU" dirty="0" smtClean="0"/>
          </a:p>
          <a:p>
            <a:r>
              <a:rPr lang="ru-RU" dirty="0" smtClean="0"/>
              <a:t>Однако</a:t>
            </a:r>
            <a:r>
              <a:rPr lang="ru-RU" dirty="0"/>
              <a:t>, несомненно, принципиальное значение указанных выше положений и их ведущая роль в экспериментальном изучении психологических механизмов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6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4417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Среди коренных вопросов психологической науки память занимала неоднозначное место в отдельные периоды истории психологии. </a:t>
            </a:r>
            <a:endParaRPr lang="ru-RU" dirty="0" smtClean="0"/>
          </a:p>
          <a:p>
            <a:r>
              <a:rPr lang="ru-RU" dirty="0" smtClean="0"/>
              <a:t>Иногда </a:t>
            </a:r>
            <a:r>
              <a:rPr lang="ru-RU" dirty="0"/>
              <a:t>вопросы памяти выдвигались на первый план в формировании общей психологической теории, например, в классической ассоциативной и позже в </a:t>
            </a:r>
            <a:r>
              <a:rPr lang="ru-RU" dirty="0" err="1"/>
              <a:t>бихевиористической</a:t>
            </a:r>
            <a:r>
              <a:rPr lang="ru-RU" dirty="0"/>
              <a:t> психологии.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других случаях ее оттесняли вопросы восприятия - в гештальтпсихологии или мышления - в </a:t>
            </a:r>
            <a:r>
              <a:rPr lang="ru-RU" dirty="0" err="1"/>
              <a:t>Вюрцбургской</a:t>
            </a:r>
            <a:r>
              <a:rPr lang="ru-RU" dirty="0"/>
              <a:t> психологической школе. </a:t>
            </a:r>
            <a:endParaRPr lang="ru-RU" dirty="0" smtClean="0"/>
          </a:p>
          <a:p>
            <a:r>
              <a:rPr lang="ru-RU" dirty="0" smtClean="0"/>
              <a:t>Несмотря </a:t>
            </a:r>
            <a:r>
              <a:rPr lang="ru-RU" dirty="0"/>
              <a:t>на это, история психологии памяти неразрывно связана с общей историей психологической науки и отражает основные этапы ее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r>
              <a:rPr lang="ru-RU" sz="3600" dirty="0"/>
              <a:t>Одной из самых старых психологических теорий памяти является так называемая </a:t>
            </a:r>
            <a:r>
              <a:rPr lang="ru-RU" sz="3600" dirty="0" err="1"/>
              <a:t>ассоцианистическая</a:t>
            </a:r>
            <a:r>
              <a:rPr lang="ru-RU" sz="3600" dirty="0"/>
              <a:t> теория. </a:t>
            </a:r>
            <a:endParaRPr lang="ru-RU" sz="3600" dirty="0" smtClean="0"/>
          </a:p>
          <a:p>
            <a:r>
              <a:rPr lang="ru-RU" sz="3600" dirty="0" smtClean="0"/>
              <a:t>Ее </a:t>
            </a:r>
            <a:r>
              <a:rPr lang="ru-RU" sz="3600" dirty="0"/>
              <a:t>центральное понятие - ассоциация - обозначает связь, соединение и выступает в качестве объяснительного принципа всех психических образований. </a:t>
            </a:r>
            <a:endParaRPr lang="ru-RU" sz="36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7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Этот принцип сводится к следующему: если определенные психические образования возникли в сознании одновременно или непосредственно друг за другом, то между ними образуется ассоциативная связь, и повторное появление какого-либо из элементов этой связи с необходимостью вызывает в сознании представление всех остальных ее элементов.</a:t>
            </a:r>
          </a:p>
          <a:p>
            <a:r>
              <a:rPr lang="ru-RU" dirty="0"/>
              <a:t>Таким образом, необходимым и достаточным основанием для образования связи между двумя впечатлениями ассоцианизм считал одновременность появления их в сознании.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35283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Такое </a:t>
            </a:r>
            <a:r>
              <a:rPr lang="ru-RU" dirty="0">
                <a:hlinkClick r:id="rId2" tooltip="Способность личности осмыслять, постигать содержание, смысл, значение чего-нибудь"/>
              </a:rPr>
              <a:t>понимание</a:t>
            </a:r>
            <a:r>
              <a:rPr lang="ru-RU" dirty="0"/>
              <a:t> образования ассоциаций вытекало из механистических представлений о работе мозга, в частности о природе его пластичности. </a:t>
            </a:r>
            <a:endParaRPr lang="ru-RU" dirty="0" smtClean="0"/>
          </a:p>
          <a:p>
            <a:r>
              <a:rPr lang="ru-RU" dirty="0" smtClean="0"/>
              <a:t>Мозг </a:t>
            </a:r>
            <a:r>
              <a:rPr lang="ru-RU" dirty="0"/>
              <a:t>рассматривался как пассивный аппарат, в котором механически образуются следы и связи между ними в результате самого факта смежного во времени действия предметов на органы чувств. </a:t>
            </a:r>
            <a:endParaRPr lang="ru-RU" dirty="0" smtClean="0"/>
          </a:p>
          <a:p>
            <a:r>
              <a:rPr lang="ru-RU" dirty="0" smtClean="0"/>
              <a:t>Соответственно</a:t>
            </a:r>
            <a:r>
              <a:rPr lang="ru-RU" dirty="0"/>
              <a:t>, память рассматривалась не как процесс, не как определенная деятельность человека с предметами или их образами, а как механически складывающийся продукт ассоциаций</a:t>
            </a:r>
          </a:p>
        </p:txBody>
      </p:sp>
      <p:pic>
        <p:nvPicPr>
          <p:cNvPr id="4" name="Picture 2" descr="C:\Users\moi\Desktop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18474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dirty="0"/>
              <a:t>Поэтому </a:t>
            </a:r>
            <a:r>
              <a:rPr lang="ru-RU" dirty="0" err="1"/>
              <a:t>ассоцианисты</a:t>
            </a:r>
            <a:r>
              <a:rPr lang="ru-RU" dirty="0"/>
              <a:t> ограничивались характеристикой внешних условий, необходимых для возникновения «одновременных впечатлений». </a:t>
            </a:r>
            <a:endParaRPr lang="ru-RU" dirty="0" smtClean="0"/>
          </a:p>
          <a:p>
            <a:r>
              <a:rPr lang="ru-RU" dirty="0" smtClean="0"/>
              <a:t>Все </a:t>
            </a:r>
            <a:r>
              <a:rPr lang="ru-RU" dirty="0"/>
              <a:t>многообразие таких условий было сведено к следующим трем типам:</a:t>
            </a:r>
          </a:p>
          <a:p>
            <a:pPr lvl="0"/>
            <a:r>
              <a:rPr lang="ru-RU" dirty="0"/>
              <a:t>пространственно-временная смежность соответствующих объектов;</a:t>
            </a:r>
          </a:p>
          <a:p>
            <a:pPr lvl="0"/>
            <a:r>
              <a:rPr lang="ru-RU" dirty="0"/>
              <a:t>их подобие;</a:t>
            </a:r>
          </a:p>
          <a:p>
            <a:pPr lvl="0"/>
            <a:r>
              <a:rPr lang="ru-RU" dirty="0"/>
              <a:t>их различие или противоположность.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85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1796</Words>
  <Application>Microsoft Office PowerPoint</Application>
  <PresentationFormat>Экран (4:3)</PresentationFormat>
  <Paragraphs>167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Психология памяти и внимания </vt:lpstr>
      <vt:lpstr>Лекция 1.</vt:lpstr>
      <vt:lpstr>рекомендуемая литература: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памяти и внимания </dc:title>
  <dc:creator>moi</dc:creator>
  <cp:lastModifiedBy>moi</cp:lastModifiedBy>
  <cp:revision>33</cp:revision>
  <dcterms:created xsi:type="dcterms:W3CDTF">2017-09-02T17:11:28Z</dcterms:created>
  <dcterms:modified xsi:type="dcterms:W3CDTF">2017-09-03T14:35:22Z</dcterms:modified>
</cp:coreProperties>
</file>